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35" r:id="rId2"/>
    <p:sldId id="337" r:id="rId3"/>
    <p:sldId id="341" r:id="rId4"/>
    <p:sldId id="343" r:id="rId5"/>
    <p:sldId id="342" r:id="rId6"/>
    <p:sldId id="340" r:id="rId7"/>
    <p:sldId id="338" r:id="rId8"/>
    <p:sldId id="346" r:id="rId9"/>
    <p:sldId id="347" r:id="rId10"/>
    <p:sldId id="344" r:id="rId11"/>
    <p:sldId id="339" r:id="rId12"/>
    <p:sldId id="34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035" autoAdjust="0"/>
  </p:normalViewPr>
  <p:slideViewPr>
    <p:cSldViewPr snapToGrid="0">
      <p:cViewPr varScale="1">
        <p:scale>
          <a:sx n="57" d="100"/>
          <a:sy n="57" d="100"/>
        </p:scale>
        <p:origin x="12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5.png>
</file>

<file path=ppt/media/image6.gif>
</file>

<file path=ppt/media/image7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6EC019-8BE9-4716-A045-AB4F46EC50AD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A85226-FE62-4B77-BD7D-7A686E77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75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keras/classification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keras/classification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mlfromscratch.com/optimizers-explained/#/" TargetMode="External"/><Relationship Id="rId5" Type="http://schemas.openxmlformats.org/officeDocument/2006/relationships/hyperlink" Target="https://medium.com/onfido-tech/machine-learning-101-be2e0a86c96a" TargetMode="External"/><Relationship Id="rId4" Type="http://schemas.openxmlformats.org/officeDocument/2006/relationships/hyperlink" Target="https://towardsdatascience.com/epoch-vs-iterations-vs-batch-size-4dfb9c7ce9c9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quickstart/beginner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https://www.tensorflow.org/tutorials/keras/classification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85226-FE62-4B77-BD7D-7A686E774C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26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https://www.tensorflow.org/tutorials/keras/classification</a:t>
            </a:r>
            <a:endParaRPr lang="en-US" dirty="0"/>
          </a:p>
          <a:p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https://towardsdatascience.com/epoch-vs-iterations-vs-batch-size-4dfb9c7ce9c9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https://medium.com/onfido-tech/machine-learning-101-be2e0a86c96a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6"/>
              </a:rPr>
              <a:t>https://mlfromscratch.com/optimizers-explained/#/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85226-FE62-4B77-BD7D-7A686E774C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9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https://www.tensorflow.org/tutorials/quickstart/beginner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85226-FE62-4B77-BD7D-7A686E774C3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35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3F31A-CF67-4992-B638-1D2AC7F4F4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6DE4D8-EC1C-4FB6-96C4-16E8EF6135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1BDD4-3DF7-49F7-9A9C-2C0ED531A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19C1D-A174-4ACA-9C7E-13ED3D40B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B17D0-C271-4206-99B7-CC23333A4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79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A951E-9F39-4A6F-BEAE-FB7DB3AC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F9802F-1EEC-4BBC-8A0A-423C2DF45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787D9-1493-4824-8273-FA0C3AC7F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F1A01-2693-44CD-9B87-FEFABA4E1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0D653-817D-45F2-B890-688F0EA3D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59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9F80AD-FB20-4169-B644-F086B20B30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18E764-3C59-40A9-8667-ABCE05C8F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828BC-3075-4C5B-BBF8-104ED3D70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BC3A9-1168-4AC9-BDA6-9139DF17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21634-4F2F-47EF-A55B-632F71751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26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EB6D2-7AE0-4F2E-9E94-7FF30CB5A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C0183-0A89-413C-9AD7-56651ED81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0C275-AAB1-4619-81A3-8C67DA41D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30664-78BD-47C2-BB20-F92B0A2B5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654D7-5147-4167-8322-4F6818AFB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03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2D7D1-F6FA-43C0-A239-9755CB892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56311-2933-4311-B89B-252C5193F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7896F-C4E4-4B5D-A4B4-C0AE19A2D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F62B9-3DD9-44A5-9612-5437F712C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E22BC-9C56-4A6A-A17E-C0B833C87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3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3396-F534-49F0-A47D-6F196A7E5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22B6B-158F-4BF0-BD54-14BB5E8B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31C26C-CFC4-45F4-B4AC-FE39E42D27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17B23-0F13-4674-B4C2-02BD18516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AEBD-8DEF-4E58-AF9E-94666B7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C671A-A5CE-482A-95BB-C60321BDA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478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7155-3D5E-47EF-8011-D9DC8DCA0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2487D-CBF7-4D0E-BD0F-D86E29A01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388FD-677E-4973-A5AB-9974F26CC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26E150-75AD-4363-B9A7-BA4509C530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033A6D-F2D6-4576-9FC0-D33ED80F36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BB36D6-2493-41F5-A712-3525CE369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2DD4E-A176-408F-BF05-1D10720DD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BA14E5-5F67-496D-9C8F-8A9962625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3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0FA8A-822C-4235-BAB0-C0B1A1572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87411-FFA6-4F05-A0F3-946D8F747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ECEA32-7B96-49A8-9237-7E6F9EA49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D71C2F-6245-46E5-A49A-6EB1AE49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0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D114F3-DB68-4384-A428-D5470BBCA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122A8-F08E-4280-944A-641F30696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124D6-C93A-44F4-B803-902A74797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9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BCF7F-2A1A-4987-886F-09E888795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C54BB-45F0-4AF0-A85F-4A8F12CA8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1AC4C8-B22D-4ED2-A3EB-A1C408736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EEDB5-7949-4352-AC64-1A4A7B7C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92AB5-F3B7-4F4A-8618-E31849DD7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634C9-41D6-4FF9-8916-36AE4DA4F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90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E88EE-EF3C-4DF7-B03A-E9689D1C6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ED2021-7DFE-4469-8241-6A72E7A32F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7E2EB0-DC54-4E84-9691-FCEAF7186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DB2DCA-1B78-4096-90D5-26CEAF984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DB862-8AB6-4985-A4E7-4F7860363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7E533-8D68-442D-9B1E-244C76D39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829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6AE58D-CDB7-4BD4-8F9D-6BBFE47E6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78B5A-2243-4921-9AE6-006772780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7B9AF-4E99-477A-AE50-1930E8395E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D1571-7249-4A7C-B463-A862308C856B}" type="datetimeFigureOut">
              <a:rPr lang="en-US" smtClean="0"/>
              <a:t>6/1/2020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60937-3DCF-4761-99D9-49057F3314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356C6-ED65-4BD4-B3C3-EEF67EF792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49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entofran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2/27/MnistExamples.p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emf"/><Relationship Id="rId4" Type="http://schemas.openxmlformats.org/officeDocument/2006/relationships/hyperlink" Target="https://www.geeksforgeeks.org/object-detection-vs-object-recognition-vs-image-segmentatio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keras/classificatio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neurotracker.net/2017/12/28/7-major-developments-neuroscience-2017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towardsdatascience.com/build-up-a-neural-network-with-python-7faea4561b31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researchgate.net/figure/Neural-networks-can-be-represented-as-graphs-The-edges-arrows-represent-the-weights_fig2_322048911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onfido-tech/machine-learning-101-be2e0a86c96a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hyperlink" Target="https://medium.com/onfido-tech/machine-learning-101-be2e0a86c96a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AA80A6-A9A7-4BDE-95F1-B7A82CE04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Classification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D5BA75B-90AD-405F-BE8E-6FA7EC7F3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By Francisco Mendoza</a:t>
            </a:r>
          </a:p>
          <a:p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mentofran@gmail.com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07098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24F43-F3EE-423A-995A-6AF5BE87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</a:t>
            </a:r>
            <a:r>
              <a:rPr lang="en-US" dirty="0" err="1"/>
              <a:t>assigment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A712C-5891-4FD1-A90B-6F5BB9982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), (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) = </a:t>
            </a:r>
            <a:r>
              <a:rPr lang="en-US" dirty="0" err="1"/>
              <a:t>tf.keras.datasets.mnist.load_data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147" name="Picture 3">
            <a:hlinkClick r:id="rId3"/>
            <a:extLst>
              <a:ext uri="{FF2B5EF4-FFF2-40B4-BE49-F238E27FC236}">
                <a16:creationId xmlns:a16="http://schemas.microsoft.com/office/drawing/2014/main" id="{0B1399EC-D7BB-401A-9635-425894A1A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475" y="2738438"/>
            <a:ext cx="5657850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E07B19-4965-413B-B679-AB843B66735C}"/>
              </a:ext>
            </a:extLst>
          </p:cNvPr>
          <p:cNvSpPr/>
          <p:nvPr/>
        </p:nvSpPr>
        <p:spPr>
          <a:xfrm>
            <a:off x="1866900" y="6335713"/>
            <a:ext cx="80200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https://upload.wikimedia.org/wikipedia/commons/2/27/MnistExamples.png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548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7744895-CFB0-4522-9E02-55E38BDB96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9911" r="6875" b="5303"/>
          <a:stretch/>
        </p:blipFill>
        <p:spPr>
          <a:xfrm>
            <a:off x="838200" y="681036"/>
            <a:ext cx="10515600" cy="58118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E4DD6DB-BF23-4BAB-878E-EAACFDFF5BF9}"/>
              </a:ext>
            </a:extLst>
          </p:cNvPr>
          <p:cNvSpPr/>
          <p:nvPr/>
        </p:nvSpPr>
        <p:spPr>
          <a:xfrm>
            <a:off x="7876823" y="6492875"/>
            <a:ext cx="34769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https://playground.tensorflow.org/</a:t>
            </a:r>
          </a:p>
        </p:txBody>
      </p:sp>
    </p:spTree>
    <p:extLst>
      <p:ext uri="{BB962C8B-B14F-4D97-AF65-F5344CB8AC3E}">
        <p14:creationId xmlns:p14="http://schemas.microsoft.com/office/powerpoint/2010/main" val="13625793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322BF2CA-1AD7-4A27-98F0-79BEC83D05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94"/>
          <a:stretch/>
        </p:blipFill>
        <p:spPr bwMode="auto">
          <a:xfrm>
            <a:off x="5607979" y="4022725"/>
            <a:ext cx="4704185" cy="2311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6AF8B26-E5AB-4363-81BC-CEB8B34BDE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22"/>
          <a:stretch/>
        </p:blipFill>
        <p:spPr bwMode="auto">
          <a:xfrm>
            <a:off x="1547284" y="1844513"/>
            <a:ext cx="6286500" cy="2178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B6AA6B6-C271-49EC-8769-36C871A474A8}"/>
              </a:ext>
            </a:extLst>
          </p:cNvPr>
          <p:cNvSpPr/>
          <p:nvPr/>
        </p:nvSpPr>
        <p:spPr>
          <a:xfrm>
            <a:off x="2692636" y="6334125"/>
            <a:ext cx="9296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https://www.geeksforgeeks.org/object-detection-vs-object-recognition-vs-image-segmentation/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E13EBA-7F58-45EC-9C69-B7CEC8F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further in computer vision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1B97E3-F7AC-484C-9C04-C8D248E2B7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384" r="68334" b="49234"/>
          <a:stretch/>
        </p:blipFill>
        <p:spPr>
          <a:xfrm>
            <a:off x="154662" y="4797425"/>
            <a:ext cx="2002222" cy="1393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5EB14F-6868-4DA6-B3F1-9ACFB99FD5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083" t="54894"/>
          <a:stretch/>
        </p:blipFill>
        <p:spPr>
          <a:xfrm>
            <a:off x="2156884" y="4764088"/>
            <a:ext cx="2081322" cy="14162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7E1AD3-C738-4555-AE21-3D83188BFC4C}"/>
              </a:ext>
            </a:extLst>
          </p:cNvPr>
          <p:cNvSpPr txBox="1"/>
          <p:nvPr/>
        </p:nvSpPr>
        <p:spPr>
          <a:xfrm>
            <a:off x="838200" y="4258847"/>
            <a:ext cx="2647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Color segmentation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9E84CB-19B8-4703-9624-CA3F2B1D89B5}"/>
              </a:ext>
            </a:extLst>
          </p:cNvPr>
          <p:cNvSpPr txBox="1"/>
          <p:nvPr/>
        </p:nvSpPr>
        <p:spPr>
          <a:xfrm>
            <a:off x="1564453" y="1459855"/>
            <a:ext cx="1921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Classification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28B5F-8107-4C9A-9FAF-5B71BE1C56B1}"/>
              </a:ext>
            </a:extLst>
          </p:cNvPr>
          <p:cNvSpPr txBox="1"/>
          <p:nvPr/>
        </p:nvSpPr>
        <p:spPr>
          <a:xfrm>
            <a:off x="3586216" y="1103151"/>
            <a:ext cx="1921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Classification</a:t>
            </a:r>
          </a:p>
          <a:p>
            <a:r>
              <a:rPr lang="en-US" sz="2400" dirty="0"/>
              <a:t>+ Localization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772CB1-713D-4A00-BCB5-1FC54A0D3476}"/>
              </a:ext>
            </a:extLst>
          </p:cNvPr>
          <p:cNvSpPr txBox="1"/>
          <p:nvPr/>
        </p:nvSpPr>
        <p:spPr>
          <a:xfrm>
            <a:off x="5562815" y="1411907"/>
            <a:ext cx="2340106" cy="460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Object detection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D50581-B992-47B3-B90A-ACFA55672CC1}"/>
              </a:ext>
            </a:extLst>
          </p:cNvPr>
          <p:cNvSpPr txBox="1"/>
          <p:nvPr/>
        </p:nvSpPr>
        <p:spPr>
          <a:xfrm>
            <a:off x="8390468" y="3191727"/>
            <a:ext cx="1921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Instance</a:t>
            </a:r>
          </a:p>
          <a:p>
            <a:pPr algn="r"/>
            <a:r>
              <a:rPr lang="en-US" sz="2400" dirty="0"/>
              <a:t>Segmentation</a:t>
            </a:r>
          </a:p>
        </p:txBody>
      </p:sp>
    </p:spTree>
    <p:extLst>
      <p:ext uri="{BB962C8B-B14F-4D97-AF65-F5344CB8AC3E}">
        <p14:creationId xmlns:p14="http://schemas.microsoft.com/office/powerpoint/2010/main" val="130504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C2AD57-9385-4E12-A384-DA684B3DF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Image classification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Fashion MNIST dataset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026" name="Picture 2" descr="Fashion MNIST sprite">
            <a:hlinkClick r:id="rId3"/>
            <a:extLst>
              <a:ext uri="{FF2B5EF4-FFF2-40B4-BE49-F238E27FC236}">
                <a16:creationId xmlns:a16="http://schemas.microsoft.com/office/drawing/2014/main" id="{AE8615B3-0CCE-496D-98DB-0592B91BA01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016"/>
          <a:stretch/>
        </p:blipFill>
        <p:spPr bwMode="auto">
          <a:xfrm>
            <a:off x="4654297" y="10"/>
            <a:ext cx="753770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9144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7 Major Developments in Neuroscience of 2017 | NeuroTracker">
            <a:hlinkClick r:id="rId2"/>
            <a:extLst>
              <a:ext uri="{FF2B5EF4-FFF2-40B4-BE49-F238E27FC236}">
                <a16:creationId xmlns:a16="http://schemas.microsoft.com/office/drawing/2014/main" id="{401305FA-6317-422F-9F90-26BE3CA240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C61E568-39FD-4529-AB5E-8026884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Artificial</a:t>
            </a:r>
            <a:br>
              <a:rPr lang="en-US" sz="8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</a:rPr>
              <a:t>Neural Networks (ANN)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3C3A31-E8BF-4D18-9AA4-1F34EF309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963" y="1200152"/>
            <a:ext cx="2816535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endParaRPr lang="en-US" sz="280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783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1EB56B-57A7-4E03-BE94-C486D6C91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pic>
        <p:nvPicPr>
          <p:cNvPr id="4098" name="Picture 2" descr="Build up a Neural Network with python - Towards Data Science">
            <a:hlinkClick r:id="rId2"/>
            <a:extLst>
              <a:ext uri="{FF2B5EF4-FFF2-40B4-BE49-F238E27FC236}">
                <a16:creationId xmlns:a16="http://schemas.microsoft.com/office/drawing/2014/main" id="{21BECDC8-5C6D-4A11-8FD7-AC54D9A32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34325"/>
            <a:ext cx="7275512" cy="475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3E75AE-2008-4FD8-BD28-DFB2FA675C7A}"/>
              </a:ext>
            </a:extLst>
          </p:cNvPr>
          <p:cNvSpPr txBox="1"/>
          <p:nvPr/>
        </p:nvSpPr>
        <p:spPr>
          <a:xfrm>
            <a:off x="5085556" y="1537088"/>
            <a:ext cx="161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Neurons,  nodes, units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AE7FFC-46E5-4063-9AE7-3FF5567CA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489" y="2737417"/>
            <a:ext cx="4727040" cy="25872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6BB51D-C99E-40DF-84D0-D6D6DBDBDB42}"/>
              </a:ext>
            </a:extLst>
          </p:cNvPr>
          <p:cNvSpPr txBox="1"/>
          <p:nvPr/>
        </p:nvSpPr>
        <p:spPr>
          <a:xfrm>
            <a:off x="7029449" y="666750"/>
            <a:ext cx="3619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Fully connected ANN</a:t>
            </a:r>
          </a:p>
        </p:txBody>
      </p:sp>
    </p:spTree>
    <p:extLst>
      <p:ext uri="{BB962C8B-B14F-4D97-AF65-F5344CB8AC3E}">
        <p14:creationId xmlns:p14="http://schemas.microsoft.com/office/powerpoint/2010/main" val="381171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A4355-9CE2-4A47-BA52-0A8C62613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089D62-EC26-4B77-A397-935C0E7F82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Neural networks can be represented as graphs. The edges (arrows ...">
            <a:hlinkClick r:id="rId2"/>
            <a:extLst>
              <a:ext uri="{FF2B5EF4-FFF2-40B4-BE49-F238E27FC236}">
                <a16:creationId xmlns:a16="http://schemas.microsoft.com/office/drawing/2014/main" id="{8AB27E10-6957-425F-AD5D-786702AAE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163" y="0"/>
            <a:ext cx="6542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7814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E96B6-4A63-4B5D-93A5-009D4CF90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2138E-9AF2-4E77-A1F3-E33D7D9AB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641A866-6476-4C2D-999C-197CE8C4CD4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1414463"/>
            <a:ext cx="71437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60DA08E-C312-4977-90EF-D7EE686D33C0}"/>
              </a:ext>
            </a:extLst>
          </p:cNvPr>
          <p:cNvSpPr/>
          <p:nvPr/>
        </p:nvSpPr>
        <p:spPr>
          <a:xfrm>
            <a:off x="4972050" y="6492875"/>
            <a:ext cx="762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https://medium.com/onfido-tech/machine-learning-101-be2e0a86c96a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440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A671E78-E0A6-4352-A333-9D37E6B01CF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Cost = Loss = Error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A671E78-E0A6-4352-A333-9D37E6B01C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8F87-92C7-4AA6-8BD6-C5C804DDD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hlinkClick r:id="rId4"/>
            <a:extLst>
              <a:ext uri="{FF2B5EF4-FFF2-40B4-BE49-F238E27FC236}">
                <a16:creationId xmlns:a16="http://schemas.microsoft.com/office/drawing/2014/main" id="{FD908EE8-E9B3-4218-86C1-F35EB5530F8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" y="1419226"/>
            <a:ext cx="11094720" cy="46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CBFB58-EC4B-4E8C-B129-7C4C4DBB346B}"/>
              </a:ext>
            </a:extLst>
          </p:cNvPr>
          <p:cNvSpPr/>
          <p:nvPr/>
        </p:nvSpPr>
        <p:spPr>
          <a:xfrm>
            <a:off x="4368800" y="6176963"/>
            <a:ext cx="7823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https://medium.com/onfido-tech/machine-learning-101-be2e0a86c96a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331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7E038-7BAA-4773-A7E5-808E323F1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Optimizers</a:t>
            </a:r>
          </a:p>
        </p:txBody>
      </p:sp>
      <p:pic>
        <p:nvPicPr>
          <p:cNvPr id="1026" name="Picture 2" descr="If the gradient $\nabla$ of the partial derivatives is positive, we step left, else we step right when negative. ">
            <a:extLst>
              <a:ext uri="{FF2B5EF4-FFF2-40B4-BE49-F238E27FC236}">
                <a16:creationId xmlns:a16="http://schemas.microsoft.com/office/drawing/2014/main" id="{F8BB1016-C217-4990-892E-8951FC4B5BA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29694"/>
            <a:ext cx="5642811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en optimizing the cost function for a weight, we might imagine a ball rolling down a hill amongst many hills. We hope that we get to some form of optimum.">
            <a:extLst>
              <a:ext uri="{FF2B5EF4-FFF2-40B4-BE49-F238E27FC236}">
                <a16:creationId xmlns:a16="http://schemas.microsoft.com/office/drawing/2014/main" id="{ED71669E-AA0E-4BF4-A08F-30CBE47716B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191" y="2629694"/>
            <a:ext cx="564281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EC77C6-14C4-4872-BF65-E72B83B3A236}"/>
              </a:ext>
            </a:extLst>
          </p:cNvPr>
          <p:cNvSpPr txBox="1"/>
          <p:nvPr/>
        </p:nvSpPr>
        <p:spPr>
          <a:xfrm>
            <a:off x="0" y="1929358"/>
            <a:ext cx="147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SGD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6020A-9FD9-4F9A-9996-B42DF8368338}"/>
              </a:ext>
            </a:extLst>
          </p:cNvPr>
          <p:cNvSpPr txBox="1"/>
          <p:nvPr/>
        </p:nvSpPr>
        <p:spPr>
          <a:xfrm>
            <a:off x="6549191" y="1929358"/>
            <a:ext cx="147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Adam</a:t>
            </a:r>
          </a:p>
        </p:txBody>
      </p:sp>
    </p:spTree>
    <p:extLst>
      <p:ext uri="{BB962C8B-B14F-4D97-AF65-F5344CB8AC3E}">
        <p14:creationId xmlns:p14="http://schemas.microsoft.com/office/powerpoint/2010/main" val="3097100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467F2-CACE-490F-898C-1BB6E3A25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Accuracy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0456CD-7AAD-45B5-AB37-50C1570CF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% of correctly classified</a:t>
            </a:r>
          </a:p>
        </p:txBody>
      </p:sp>
    </p:spTree>
    <p:extLst>
      <p:ext uri="{BB962C8B-B14F-4D97-AF65-F5344CB8AC3E}">
        <p14:creationId xmlns:p14="http://schemas.microsoft.com/office/powerpoint/2010/main" val="436814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214</Words>
  <Application>Microsoft Office PowerPoint</Application>
  <PresentationFormat>Widescreen</PresentationFormat>
  <Paragraphs>41</Paragraphs>
  <Slides>12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Classification</vt:lpstr>
      <vt:lpstr>Image classification Fashion MNIST dataset</vt:lpstr>
      <vt:lpstr>Artificial Neural Networks (ANN)</vt:lpstr>
      <vt:lpstr>Deep learning</vt:lpstr>
      <vt:lpstr>PowerPoint Presentation</vt:lpstr>
      <vt:lpstr>PowerPoint Presentation</vt:lpstr>
      <vt:lpstr>Cost = Loss = Error = ε</vt:lpstr>
      <vt:lpstr>Optimizers</vt:lpstr>
      <vt:lpstr>Accuracy</vt:lpstr>
      <vt:lpstr>Homework assigment</vt:lpstr>
      <vt:lpstr>PowerPoint Presentation</vt:lpstr>
      <vt:lpstr>Going further in computer vision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</dc:title>
  <dc:creator>Francisco Mendoza Torres</dc:creator>
  <cp:lastModifiedBy>Francisco Mendoza Torres</cp:lastModifiedBy>
  <cp:revision>35</cp:revision>
  <dcterms:created xsi:type="dcterms:W3CDTF">2020-04-28T23:39:48Z</dcterms:created>
  <dcterms:modified xsi:type="dcterms:W3CDTF">2020-06-01T12:08:26Z</dcterms:modified>
</cp:coreProperties>
</file>